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76" r:id="rId4"/>
    <p:sldId id="277" r:id="rId5"/>
    <p:sldId id="278" r:id="rId6"/>
    <p:sldId id="289" r:id="rId7"/>
    <p:sldId id="281" r:id="rId8"/>
    <p:sldId id="274" r:id="rId9"/>
    <p:sldId id="282" r:id="rId10"/>
    <p:sldId id="258" r:id="rId11"/>
    <p:sldId id="259" r:id="rId12"/>
    <p:sldId id="260" r:id="rId13"/>
    <p:sldId id="261" r:id="rId14"/>
    <p:sldId id="262" r:id="rId15"/>
    <p:sldId id="271" r:id="rId16"/>
    <p:sldId id="284" r:id="rId17"/>
    <p:sldId id="286" r:id="rId18"/>
    <p:sldId id="266" r:id="rId19"/>
    <p:sldId id="288" r:id="rId20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FFFF99"/>
    <a:srgbClr val="008000"/>
    <a:srgbClr val="333300"/>
    <a:srgbClr val="FF9966"/>
    <a:srgbClr val="FF33CC"/>
    <a:srgbClr val="FF5050"/>
    <a:srgbClr val="CC9900"/>
    <a:srgbClr val="005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234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v Sch" userId="93912062acd0076a" providerId="LiveId" clId="{869580A3-B00A-4AB9-B20D-596E32A5F14D}"/>
    <pc:docChg chg="custSel modSld">
      <pc:chgData name="Sev Sch" userId="93912062acd0076a" providerId="LiveId" clId="{869580A3-B00A-4AB9-B20D-596E32A5F14D}" dt="2023-05-15T21:29:40.207" v="0" actId="478"/>
      <pc:docMkLst>
        <pc:docMk/>
      </pc:docMkLst>
      <pc:sldChg chg="delSp mod">
        <pc:chgData name="Sev Sch" userId="93912062acd0076a" providerId="LiveId" clId="{869580A3-B00A-4AB9-B20D-596E32A5F14D}" dt="2023-05-15T21:29:40.207" v="0" actId="478"/>
        <pc:sldMkLst>
          <pc:docMk/>
          <pc:sldMk cId="3154643715" sldId="256"/>
        </pc:sldMkLst>
        <pc:picChg chg="del">
          <ac:chgData name="Sev Sch" userId="93912062acd0076a" providerId="LiveId" clId="{869580A3-B00A-4AB9-B20D-596E32A5F14D}" dt="2023-05-15T21:29:40.207" v="0" actId="478"/>
          <ac:picMkLst>
            <pc:docMk/>
            <pc:sldMk cId="3154643715" sldId="256"/>
            <ac:picMk id="7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275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D0C68-59CA-46BE-8BB3-F5F015ACC0ED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40363" cy="4468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275" y="9431338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987E45-A42A-456E-9A8C-B9920588766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966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681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68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518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834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9474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8971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123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766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253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6509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16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 txBox="1">
            <a:spLocks/>
          </p:cNvSpPr>
          <p:nvPr userDrawn="1"/>
        </p:nvSpPr>
        <p:spPr>
          <a:xfrm>
            <a:off x="432000" y="260648"/>
            <a:ext cx="8280000" cy="63367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fr-FR"/>
            </a:br>
            <a:br>
              <a:rPr lang="fr-FR"/>
            </a:br>
            <a:br>
              <a:rPr lang="fr-FR"/>
            </a:br>
            <a:br>
              <a:rPr lang="fr-FR"/>
            </a:br>
            <a:endParaRPr lang="fr-FR" dirty="0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9A8E5-E31E-4A8E-90D0-F8D6877681D4}" type="datetimeFigureOut">
              <a:rPr lang="fr-FR" smtClean="0"/>
              <a:pPr/>
              <a:t>15/05/2023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15856-ADED-4175-82A4-725FE4D2DEC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17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https://upload.wikimedia.org/wikipedia/fr/thumb/3/38/Logo_de_la_R%C3%A9publique_fran%C3%A7aise_%281999%29.svg/1538px-Logo_de_la_R%C3%A9publique_fran%C3%A7aise_%281999%29.svg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19220"/>
            <a:ext cx="900099" cy="71524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ous-titre 10"/>
          <p:cNvSpPr>
            <a:spLocks noGrp="1"/>
          </p:cNvSpPr>
          <p:nvPr>
            <p:ph type="subTitle" idx="1"/>
          </p:nvPr>
        </p:nvSpPr>
        <p:spPr>
          <a:xfrm>
            <a:off x="1043608" y="2348880"/>
            <a:ext cx="7056784" cy="280831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70000"/>
              </a:lnSpc>
              <a:spcAft>
                <a:spcPts val="1200"/>
              </a:spcAft>
            </a:pPr>
            <a:r>
              <a:rPr lang="fr-FR" sz="6000" b="1" cap="all" dirty="0">
                <a:solidFill>
                  <a:schemeClr val="tx1"/>
                </a:solidFill>
              </a:rPr>
              <a:t>Présentation</a:t>
            </a:r>
            <a:r>
              <a:rPr lang="fr-FR" sz="6000" dirty="0">
                <a:solidFill>
                  <a:schemeClr val="tx1"/>
                </a:solidFill>
              </a:rPr>
              <a:t> </a:t>
            </a:r>
          </a:p>
          <a:p>
            <a:r>
              <a:rPr lang="fr-FR" sz="8600" dirty="0">
                <a:solidFill>
                  <a:schemeClr val="tx1"/>
                </a:solidFill>
              </a:rPr>
              <a:t>BAC 2024</a:t>
            </a:r>
          </a:p>
          <a:p>
            <a:endParaRPr lang="fr-FR" dirty="0"/>
          </a:p>
        </p:txBody>
      </p:sp>
      <p:sp>
        <p:nvSpPr>
          <p:cNvPr id="18434" name="AutoShape 2" descr="FCPE Lycée Rive Gauche - Toulouse - Posts | Faceboo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46437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>
                <a:solidFill>
                  <a:prstClr val="black"/>
                </a:solidFill>
              </a:rPr>
              <a:t>VOIE GENERALE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467544" y="2060848"/>
            <a:ext cx="8208912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UN TRONC COMMUN</a:t>
            </a:r>
          </a:p>
          <a:p>
            <a:pPr marL="571500" indent="-57150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10 SPECIALITES PROPOSEES</a:t>
            </a:r>
          </a:p>
          <a:p>
            <a:pPr lvl="3">
              <a:spcAft>
                <a:spcPts val="1800"/>
              </a:spcAft>
            </a:pPr>
            <a:r>
              <a:rPr lang="fr-FR" sz="4400" b="1" dirty="0">
                <a:solidFill>
                  <a:prstClr val="black"/>
                </a:solidFill>
                <a:ea typeface="+mj-ea"/>
                <a:cs typeface="+mj-cs"/>
              </a:rPr>
              <a:t>3</a:t>
            </a: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 CHOIX EN PREMIERE</a:t>
            </a:r>
          </a:p>
          <a:p>
            <a:pPr lvl="3">
              <a:spcAft>
                <a:spcPts val="1800"/>
              </a:spcAft>
            </a:pPr>
            <a:r>
              <a:rPr lang="fr-FR" sz="4400" b="1" dirty="0">
                <a:solidFill>
                  <a:prstClr val="black"/>
                </a:solidFill>
                <a:ea typeface="+mj-ea"/>
                <a:cs typeface="+mj-cs"/>
              </a:rPr>
              <a:t>2</a:t>
            </a:r>
            <a:r>
              <a:rPr lang="fr-FR" sz="4400" dirty="0">
                <a:solidFill>
                  <a:prstClr val="black"/>
                </a:solidFill>
                <a:ea typeface="+mj-ea"/>
                <a:cs typeface="+mj-cs"/>
              </a:rPr>
              <a:t> CHOIX EN TERMINALE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90467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283295"/>
            <a:ext cx="82089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4400" b="1" dirty="0">
                <a:solidFill>
                  <a:prstClr val="black"/>
                </a:solidFill>
                <a:ea typeface="+mj-ea"/>
                <a:cs typeface="+mj-cs"/>
              </a:rPr>
              <a:t>LE TRONC COMMUN</a:t>
            </a:r>
            <a:endParaRPr lang="fr-FR" b="1" dirty="0"/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416003"/>
              </p:ext>
            </p:extLst>
          </p:nvPr>
        </p:nvGraphicFramePr>
        <p:xfrm>
          <a:off x="482548" y="1235320"/>
          <a:ext cx="8229600" cy="4907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87360">
                <a:tc>
                  <a:txBody>
                    <a:bodyPr/>
                    <a:lstStyle/>
                    <a:p>
                      <a:pPr algn="ctr"/>
                      <a:r>
                        <a:rPr lang="fr-FR" sz="3600" b="1" cap="all" baseline="0" dirty="0"/>
                        <a:t>Première</a:t>
                      </a: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1" dirty="0"/>
                        <a:t>TERMINALE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FRANCAIS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 </a:t>
                      </a: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HISTOIRE - GEOGRAPHIE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EMC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0H30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LANGUES VIVANTES A&amp;B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EPS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ENSEIGNEMENT SCIENTIFIQUE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2H</a:t>
                      </a:r>
                      <a:endParaRPr lang="fr-FR" sz="18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endParaRPr kumimoji="0" lang="fr-FR" sz="2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PHILO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HISTOIRE GEO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EMC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0H30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LANGUES VIVANTES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EPS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2H</a:t>
                      </a: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0" lang="fr-FR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ENSEIGNEMENT SCIENTIFIQUE 2H</a:t>
                      </a:r>
                      <a:endParaRPr lang="fr-FR" sz="18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0693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>
            <a:normAutofit/>
          </a:bodyPr>
          <a:lstStyle/>
          <a:p>
            <a:r>
              <a:rPr lang="fr-FR" sz="6000" b="1" cap="all" dirty="0"/>
              <a:t>Les spécialités</a:t>
            </a:r>
          </a:p>
        </p:txBody>
      </p:sp>
    </p:spTree>
    <p:extLst>
      <p:ext uri="{BB962C8B-B14F-4D97-AF65-F5344CB8AC3E}">
        <p14:creationId xmlns:p14="http://schemas.microsoft.com/office/powerpoint/2010/main" val="872945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fr-F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EN CLASSE DE PREMIERE.</a:t>
            </a:r>
          </a:p>
          <a:p>
            <a:pPr marL="0" lvl="0" indent="0" algn="ctr">
              <a:buNone/>
            </a:pPr>
            <a:r>
              <a:rPr lang="fr-FR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2 EN TERMINALE</a:t>
            </a:r>
            <a:endParaRPr lang="fr-FR" sz="2400" b="1" dirty="0">
              <a:solidFill>
                <a:srgbClr val="FF0000"/>
              </a:solidFill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HISTOIRE GEOGRAPHIE, GEOPOLITIQUE ET SCIENCES POLITIQUES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HUMANITES, LITTÉRATURE ET PHILOSOPHIE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LANGUES, LITTÉRATURE ET CULTURE ETRANGERE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MATHEMATIQUES.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SVT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PHYSIQUE-CHIMIE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SCIENCES ECONOMIQUES ET SOCIALES</a:t>
            </a:r>
          </a:p>
          <a:p>
            <a:pPr marL="457200" lvl="0" indent="-457200">
              <a:buFont typeface="+mj-lt"/>
              <a:buAutoNum type="arabicPeriod"/>
            </a:pPr>
            <a:r>
              <a:rPr lang="fr-FR" sz="2400" b="1" dirty="0"/>
              <a:t>ARTS (histoire de l’art)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2400" b="1" dirty="0"/>
              <a:t>NUMERIQUE ET SCIENCE DE L’INFORMATIQUE</a:t>
            </a:r>
          </a:p>
          <a:p>
            <a:pPr>
              <a:buNone/>
            </a:pPr>
            <a:r>
              <a:rPr lang="fr-FR" sz="2400" b="1" dirty="0">
                <a:ea typeface="Verdana" panose="020B0604030504040204" pitchFamily="34" charset="0"/>
                <a:cs typeface="Arial" panose="020B0604020202020204" pitchFamily="34" charset="0"/>
              </a:rPr>
              <a:t>10.  EDUCATION PHYSIQUE, PRATIQUE ET CULTURES SPORTIVES</a:t>
            </a:r>
          </a:p>
          <a:p>
            <a:pPr marL="457200" indent="-457200">
              <a:buNone/>
            </a:pPr>
            <a:endParaRPr lang="fr-FR" sz="2400" b="1" dirty="0"/>
          </a:p>
          <a:p>
            <a:pPr marL="457200" indent="-457200">
              <a:buFont typeface="+mj-lt"/>
              <a:buAutoNum type="arabicPeriod"/>
            </a:pPr>
            <a:endParaRPr lang="fr-FR" sz="2400" b="1" dirty="0"/>
          </a:p>
          <a:p>
            <a:pPr marL="457200" lvl="0" indent="-457200">
              <a:buFont typeface="+mj-lt"/>
              <a:buAutoNum type="arabicPeriod"/>
            </a:pPr>
            <a:endParaRPr lang="fr-FR" sz="2400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0643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Connecteur droit 8"/>
          <p:cNvCxnSpPr/>
          <p:nvPr/>
        </p:nvCxnSpPr>
        <p:spPr>
          <a:xfrm flipH="1">
            <a:off x="4541128" y="2636912"/>
            <a:ext cx="30872" cy="2880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39552" y="327435"/>
            <a:ext cx="8136904" cy="1923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fr-FR" sz="4000" b="1" dirty="0">
                <a:ea typeface="+mj-ea"/>
                <a:cs typeface="+mj-cs"/>
              </a:rPr>
              <a:t>LES ENSEIGNEMENTS OPTIONNELS</a:t>
            </a:r>
            <a:endParaRPr lang="fr-FR" sz="800" b="1" dirty="0">
              <a:ea typeface="+mj-ea"/>
              <a:cs typeface="+mj-cs"/>
            </a:endParaRPr>
          </a:p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fr-FR" sz="3200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  <a:t>UNE OPTION EN PREMIERE</a:t>
            </a:r>
            <a:br>
              <a:rPr lang="fr-FR" sz="3200" b="1" dirty="0">
                <a:solidFill>
                  <a:prstClr val="black">
                    <a:lumMod val="95000"/>
                    <a:lumOff val="5000"/>
                  </a:prstClr>
                </a:solidFill>
                <a:ea typeface="+mj-ea"/>
                <a:cs typeface="+mj-cs"/>
              </a:rPr>
            </a:br>
            <a:r>
              <a:rPr lang="fr-FR" sz="3200" b="1" dirty="0">
                <a:solidFill>
                  <a:srgbClr val="C00000"/>
                </a:solidFill>
                <a:ea typeface="+mj-ea"/>
                <a:cs typeface="+mj-cs"/>
              </a:rPr>
              <a:t>DEUX OPTIONS EN TERMINALE</a:t>
            </a:r>
            <a:endParaRPr lang="fr-FR" dirty="0"/>
          </a:p>
        </p:txBody>
      </p:sp>
      <p:graphicFrame>
        <p:nvGraphicFramePr>
          <p:cNvPr id="11" name="Espace réservé du contenu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6877459"/>
              </p:ext>
            </p:extLst>
          </p:nvPr>
        </p:nvGraphicFramePr>
        <p:xfrm>
          <a:off x="468313" y="2708275"/>
          <a:ext cx="8218488" cy="2499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9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9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fr-FR" sz="2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PREMIERE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FR" sz="25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>
                              <a:lumMod val="95000"/>
                              <a:lumOff val="5000"/>
                            </a:prst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TERMINALE</a:t>
                      </a:r>
                      <a:endParaRPr kumimoji="0" lang="fr-FR" sz="2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fr-FR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Cinéma audio visuel </a:t>
                      </a:r>
                      <a:r>
                        <a:rPr kumimoji="0" lang="fr-FR" sz="19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fr-FR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Chinois</a:t>
                      </a:r>
                    </a:p>
                    <a:p>
                      <a:pPr algn="ctr"/>
                      <a:r>
                        <a:rPr kumimoji="0" lang="fr-FR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Section européenne</a:t>
                      </a:r>
                      <a:endParaRPr lang="fr-FR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FR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MATHEMATIQUES EXPERTES</a:t>
                      </a:r>
                    </a:p>
                    <a:p>
                      <a:pPr algn="ctr"/>
                      <a:r>
                        <a:rPr kumimoji="0" lang="fr-FR" sz="1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si spécialité mathématiques choisie en première et terminale</a:t>
                      </a:r>
                    </a:p>
                    <a:p>
                      <a:pPr algn="ctr">
                        <a:spcBef>
                          <a:spcPts val="1200"/>
                        </a:spcBef>
                      </a:pPr>
                      <a:r>
                        <a:rPr kumimoji="0" lang="fr-FR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MATHEMATIQUES COMPLEMENTAIRES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fr-FR" sz="1800" b="0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DROIT ET GRANDS ENJEUX DU MONDE CONTEMPORAIN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3625268" y="5805264"/>
            <a:ext cx="18317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fr-FR" sz="3200" b="1" i="1" u="sng" dirty="0">
                <a:solidFill>
                  <a:srgbClr val="FF0000"/>
                </a:solidFill>
              </a:rPr>
              <a:t>3 HEURES</a:t>
            </a:r>
            <a:endParaRPr lang="fr-FR" sz="3200" i="1" u="sng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035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7344816" cy="177775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rmAutofit/>
          </a:bodyPr>
          <a:lstStyle/>
          <a:p>
            <a:r>
              <a:rPr lang="fr-FR" sz="6000" b="1" dirty="0"/>
              <a:t>LES EPREUVES</a:t>
            </a:r>
          </a:p>
        </p:txBody>
      </p:sp>
    </p:spTree>
    <p:extLst>
      <p:ext uri="{BB962C8B-B14F-4D97-AF65-F5344CB8AC3E}">
        <p14:creationId xmlns:p14="http://schemas.microsoft.com/office/powerpoint/2010/main" val="1587259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336523"/>
              </p:ext>
            </p:extLst>
          </p:nvPr>
        </p:nvGraphicFramePr>
        <p:xfrm>
          <a:off x="683568" y="332656"/>
          <a:ext cx="7776866" cy="5551808"/>
        </p:xfrm>
        <a:graphic>
          <a:graphicData uri="http://schemas.openxmlformats.org/drawingml/2006/table">
            <a:tbl>
              <a:tblPr firstRow="1" bandRow="1"/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3314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terminales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anticipées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première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écrit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oral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 gridSpan="3">
                  <a:txBody>
                    <a:bodyPr/>
                    <a:lstStyle/>
                    <a:p>
                      <a:pPr algn="l" rtl="0" fontAlgn="ctr"/>
                      <a:endParaRPr lang="fr-FR" sz="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finales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terminale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Philosophie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Grand</a:t>
                      </a:r>
                      <a:r>
                        <a:rPr lang="fr-FR" sz="1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oral</a:t>
                      </a:r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Epreuves de spécialité 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+ 16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434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2000" b="0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fr-FR" sz="20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fr-FR" sz="20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46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324149"/>
              </p:ext>
            </p:extLst>
          </p:nvPr>
        </p:nvGraphicFramePr>
        <p:xfrm>
          <a:off x="428596" y="285729"/>
          <a:ext cx="8215371" cy="6486522"/>
        </p:xfrm>
        <a:graphic>
          <a:graphicData uri="http://schemas.openxmlformats.org/drawingml/2006/table">
            <a:tbl>
              <a:tblPr firstRow="1" bandRow="1"/>
              <a:tblGrid>
                <a:gridCol w="33603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03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81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8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81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2176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en contrôle continu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28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950"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Evaluations de première et terminale</a:t>
                      </a:r>
                      <a:b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(bulletins)</a:t>
                      </a:r>
                    </a:p>
                    <a:p>
                      <a:pPr algn="l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communs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1ERE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TERM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Français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Enseignement scientifique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Histoire-géographie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Langues vivantes A</a:t>
                      </a:r>
                      <a:r>
                        <a:rPr lang="fr-F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et B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moral et civique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Spécialité 1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ère</a:t>
                      </a:r>
                      <a:r>
                        <a:rPr lang="fr-FR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854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659206">
                <a:tc rowSpan="6">
                  <a:txBody>
                    <a:bodyPr/>
                    <a:lstStyle/>
                    <a:p>
                      <a:pPr algn="ctr"/>
                      <a:r>
                        <a:rPr lang="fr-FR" b="1" dirty="0"/>
                        <a:t>LES  OPTIONS:</a:t>
                      </a:r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r>
                        <a:rPr lang="fr-FR" b="1" dirty="0"/>
                        <a:t>4 OPTIONS MAXIMUM.</a:t>
                      </a:r>
                    </a:p>
                    <a:p>
                      <a:pPr algn="ctr"/>
                      <a:r>
                        <a:rPr lang="fr-FR" b="1" dirty="0"/>
                        <a:t>Suivi</a:t>
                      </a:r>
                      <a:r>
                        <a:rPr lang="fr-FR" b="1" baseline="0" dirty="0"/>
                        <a:t> 1 an, coefficient 2.</a:t>
                      </a:r>
                    </a:p>
                    <a:p>
                      <a:pPr algn="ctr"/>
                      <a:r>
                        <a:rPr lang="fr-FR" b="1" baseline="0" dirty="0"/>
                        <a:t>Suivi 2 ans, coefficient 4.</a:t>
                      </a:r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  <a:p>
                      <a:pPr algn="ctr"/>
                      <a:endParaRPr lang="fr-FR" b="1" dirty="0"/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OPTION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52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cinéma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52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6522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41229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67298">
                <a:tc vMerge="1"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72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879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fr-FR" sz="3200" dirty="0"/>
              <a:t>LES EPREUVES EN TERMINALE.</a:t>
            </a:r>
          </a:p>
        </p:txBody>
      </p:sp>
      <p:graphicFrame>
        <p:nvGraphicFramePr>
          <p:cNvPr id="10" name="Espace réservé du contenu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8819560"/>
              </p:ext>
            </p:extLst>
          </p:nvPr>
        </p:nvGraphicFramePr>
        <p:xfrm>
          <a:off x="395536" y="260647"/>
          <a:ext cx="8352928" cy="6976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>
                          <a:solidFill>
                            <a:srgbClr val="005024"/>
                          </a:solidFill>
                        </a:rPr>
                        <a:t>PHILOSOPHIE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5024"/>
                          </a:solidFill>
                        </a:rPr>
                        <a:t>COEF 8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5024"/>
                          </a:solidFill>
                        </a:rPr>
                        <a:t>ECRIT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5024"/>
                          </a:solidFill>
                        </a:rPr>
                        <a:t>4 H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0160">
                <a:tc>
                  <a:txBody>
                    <a:bodyPr/>
                    <a:lstStyle/>
                    <a:p>
                      <a:pPr algn="ctr"/>
                      <a:r>
                        <a:rPr lang="fr-FR" sz="1600" b="1">
                          <a:solidFill>
                            <a:srgbClr val="005024"/>
                          </a:solidFill>
                        </a:rPr>
                        <a:t> GRAND</a:t>
                      </a:r>
                      <a:r>
                        <a:rPr lang="fr-FR" sz="1600" b="1" baseline="0">
                          <a:solidFill>
                            <a:srgbClr val="005024"/>
                          </a:solidFill>
                        </a:rPr>
                        <a:t> </a:t>
                      </a:r>
                      <a:r>
                        <a:rPr lang="fr-FR" sz="1600" b="1">
                          <a:solidFill>
                            <a:srgbClr val="005024"/>
                          </a:solidFill>
                        </a:rPr>
                        <a:t>ORAL DE TERMINALE</a:t>
                      </a:r>
                      <a:endParaRPr lang="fr-FR" sz="1600" b="1" dirty="0">
                        <a:solidFill>
                          <a:srgbClr val="00502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005024"/>
                          </a:solidFill>
                        </a:rPr>
                        <a:t>COEF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>
                          <a:solidFill>
                            <a:srgbClr val="005024"/>
                          </a:solidFill>
                        </a:rPr>
                        <a:t>ORAL</a:t>
                      </a:r>
                      <a:endParaRPr lang="fr-FR" b="1" dirty="0">
                        <a:solidFill>
                          <a:srgbClr val="00502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005024"/>
                          </a:solidFill>
                        </a:rPr>
                        <a:t>20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6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800" dirty="0">
                          <a:solidFill>
                            <a:srgbClr val="FF0000"/>
                          </a:solidFill>
                        </a:rPr>
                        <a:t>SPECIALITES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rgbClr val="FF0000"/>
                          </a:solidFill>
                        </a:rPr>
                        <a:t>2 EPREUVES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ARTS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ORAL 30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9526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ECRIT 3H30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ORAL 30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62016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HISTOIRE-GEOGRAPHIE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016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LANGUES LITTÉRATURE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ECRIT 3H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ORAL 20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0160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LITTERATURE</a:t>
                      </a:r>
                      <a:r>
                        <a:rPr lang="fr-FR" sz="1600" baseline="0" dirty="0"/>
                        <a:t> ET PHILO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PHYSIQUE-CHIMIE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PRATIQUE 1H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SVT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PRATIQUE 1H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MATHEMATIQUES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baseline="0" dirty="0"/>
                        <a:t>INFORMATIQUE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ECRIT3H30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PRATIQUE</a:t>
                      </a:r>
                      <a:r>
                        <a:rPr lang="fr-FR" baseline="0" dirty="0"/>
                        <a:t> 1H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9205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/>
                        <a:t>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COEF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ECRIT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34570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fr-FR" dirty="0"/>
              <a:t>EN RESUME</a:t>
            </a:r>
          </a:p>
        </p:txBody>
      </p:sp>
      <p:sp>
        <p:nvSpPr>
          <p:cNvPr id="3" name="Rectangle 2"/>
          <p:cNvSpPr/>
          <p:nvPr/>
        </p:nvSpPr>
        <p:spPr>
          <a:xfrm>
            <a:off x="467544" y="1116490"/>
            <a:ext cx="8208912" cy="547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fr-FR" sz="2800" b="1" dirty="0">
                <a:solidFill>
                  <a:srgbClr val="FF0000"/>
                </a:solidFill>
              </a:rPr>
              <a:t>CONTROLE TERMINAL</a:t>
            </a:r>
            <a:endParaRPr lang="fr-FR" sz="2400" b="1" dirty="0">
              <a:solidFill>
                <a:srgbClr val="FF0000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Français Coefficient  10                            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Philosophie: Coefficient 8                                                  60%   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SPECIALITES: Coefficient 32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Grand Oral: Coefficient 10</a:t>
            </a:r>
          </a:p>
          <a:p>
            <a:pPr lvl="0">
              <a:spcBef>
                <a:spcPct val="20000"/>
              </a:spcBef>
            </a:pPr>
            <a:r>
              <a:rPr lang="fr-FR" sz="2800" b="1" dirty="0">
                <a:solidFill>
                  <a:srgbClr val="FF0000"/>
                </a:solidFill>
              </a:rPr>
              <a:t>CONTROLE CONTINU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Histoire+ </a:t>
            </a:r>
            <a:r>
              <a:rPr lang="fr-FR" sz="2400" dirty="0" err="1">
                <a:solidFill>
                  <a:prstClr val="black"/>
                </a:solidFill>
              </a:rPr>
              <a:t>Emc</a:t>
            </a:r>
            <a:r>
              <a:rPr lang="fr-FR" sz="2400">
                <a:solidFill>
                  <a:prstClr val="black"/>
                </a:solidFill>
              </a:rPr>
              <a:t>: Coefficient 8                                       </a:t>
            </a:r>
            <a:endParaRPr lang="fr-FR" sz="2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LV1: Coefficient 6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LV2: Coefficient 6                                                            40%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Sciences: Coefficient 6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EPS: Coefficient 6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prstClr val="black"/>
                </a:solidFill>
              </a:rPr>
              <a:t>Spécialité première: Coefficient 8</a:t>
            </a:r>
          </a:p>
        </p:txBody>
      </p:sp>
      <p:sp>
        <p:nvSpPr>
          <p:cNvPr id="4" name="Accolade ouvrante 3"/>
          <p:cNvSpPr/>
          <p:nvPr/>
        </p:nvSpPr>
        <p:spPr>
          <a:xfrm flipH="1">
            <a:off x="5519536" y="1700808"/>
            <a:ext cx="636640" cy="1584176"/>
          </a:xfrm>
          <a:prstGeom prst="leftBrace">
            <a:avLst>
              <a:gd name="adj1" fmla="val 1343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Accolade ouvrante 4"/>
          <p:cNvSpPr/>
          <p:nvPr/>
        </p:nvSpPr>
        <p:spPr>
          <a:xfrm flipH="1">
            <a:off x="5508104" y="4084530"/>
            <a:ext cx="636640" cy="2296798"/>
          </a:xfrm>
          <a:prstGeom prst="leftBrace">
            <a:avLst>
              <a:gd name="adj1" fmla="val 0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5899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2000" y="2780928"/>
            <a:ext cx="8280000" cy="2376264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FR" dirty="0"/>
              <a:t>  </a:t>
            </a:r>
          </a:p>
          <a:p>
            <a:pPr marL="0" indent="0">
              <a:buNone/>
            </a:pPr>
            <a:endParaRPr lang="fr-FR" dirty="0"/>
          </a:p>
          <a:p>
            <a:pPr marL="0" indent="0" algn="ctr">
              <a:buNone/>
            </a:pPr>
            <a:r>
              <a:rPr lang="fr-FR" b="1" u="sng" dirty="0"/>
              <a:t>DECISION DU CONSEIL DE CLASSE</a:t>
            </a:r>
          </a:p>
        </p:txBody>
      </p:sp>
      <p:sp>
        <p:nvSpPr>
          <p:cNvPr id="4" name="Sous-titre 2"/>
          <p:cNvSpPr>
            <a:spLocks noGrp="1"/>
          </p:cNvSpPr>
          <p:nvPr>
            <p:ph type="title"/>
          </p:nvPr>
        </p:nvSpPr>
        <p:spPr>
          <a:xfrm>
            <a:off x="432000" y="548680"/>
            <a:ext cx="8280000" cy="1368152"/>
          </a:xfrm>
          <a:solidFill>
            <a:schemeClr val="tx2">
              <a:lumMod val="20000"/>
              <a:lumOff val="80000"/>
            </a:schemeClr>
          </a:solidFill>
        </p:spPr>
        <p:txBody>
          <a:bodyPr tIns="288000">
            <a:noAutofit/>
          </a:bodyPr>
          <a:lstStyle/>
          <a:p>
            <a:br>
              <a:rPr lang="fr-FR" sz="2400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FIN DE SECONDE</a:t>
            </a:r>
            <a:br>
              <a:rPr lang="fr-FR" sz="6600" dirty="0">
                <a:solidFill>
                  <a:schemeClr val="tx1"/>
                </a:solidFill>
              </a:rPr>
            </a:br>
            <a:r>
              <a:rPr lang="fr-FR" dirty="0">
                <a:solidFill>
                  <a:schemeClr val="tx1"/>
                </a:solidFill>
              </a:rPr>
              <a:t>2 voies</a:t>
            </a:r>
            <a:br>
              <a:rPr lang="fr-FR" dirty="0">
                <a:solidFill>
                  <a:schemeClr val="tx1"/>
                </a:solidFill>
              </a:rPr>
            </a:br>
            <a:endParaRPr lang="fr-FR" dirty="0">
              <a:solidFill>
                <a:schemeClr val="tx1"/>
              </a:solidFill>
            </a:endParaRPr>
          </a:p>
          <a:p>
            <a:endParaRPr lang="fr-FR" sz="900" dirty="0">
              <a:solidFill>
                <a:schemeClr val="tx1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4788024" y="1916832"/>
            <a:ext cx="1368152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 flipH="1">
            <a:off x="2915816" y="1916832"/>
            <a:ext cx="1308478" cy="86409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4270666"/>
              </p:ext>
            </p:extLst>
          </p:nvPr>
        </p:nvGraphicFramePr>
        <p:xfrm>
          <a:off x="467544" y="2780928"/>
          <a:ext cx="820891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VOIE GENERALE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dirty="0">
                          <a:solidFill>
                            <a:schemeClr val="tx1"/>
                          </a:solidFill>
                        </a:rPr>
                        <a:t>VOIE TECHNOLOGIQUE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5410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1202568" y="541213"/>
            <a:ext cx="6802524" cy="907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cap="all" dirty="0"/>
              <a:t>Les séries technologiques</a:t>
            </a:r>
          </a:p>
          <a:p>
            <a:r>
              <a:rPr lang="fr-FR" sz="2400" b="1" cap="all" dirty="0"/>
              <a:t> - ST2S- StD2a</a:t>
            </a:r>
            <a:endParaRPr lang="fr-FR" sz="2700" b="1" cap="all" dirty="0"/>
          </a:p>
        </p:txBody>
      </p:sp>
      <p:sp>
        <p:nvSpPr>
          <p:cNvPr id="9" name="ZoneTexte 8"/>
          <p:cNvSpPr txBox="1"/>
          <p:nvPr/>
        </p:nvSpPr>
        <p:spPr>
          <a:xfrm>
            <a:off x="935596" y="1579433"/>
            <a:ext cx="7344816" cy="4247317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3600" b="1" dirty="0"/>
              <a:t>Les Enseignements Communs</a:t>
            </a:r>
            <a:endParaRPr lang="fr-FR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sz="3200" dirty="0"/>
              <a:t>Français (premières)</a:t>
            </a:r>
          </a:p>
          <a:p>
            <a:r>
              <a:rPr lang="fr-FR" sz="3200" dirty="0"/>
              <a:t>Philosophie (terminales)</a:t>
            </a:r>
          </a:p>
          <a:p>
            <a:r>
              <a:rPr lang="fr-FR" sz="3200" dirty="0"/>
              <a:t>Histoire-géographie</a:t>
            </a:r>
          </a:p>
          <a:p>
            <a:r>
              <a:rPr lang="fr-FR" sz="3200" dirty="0"/>
              <a:t>Enseignement moral et civique</a:t>
            </a:r>
          </a:p>
          <a:p>
            <a:r>
              <a:rPr lang="fr-FR" sz="3200" dirty="0"/>
              <a:t>Langues vivantes A et B </a:t>
            </a:r>
            <a:r>
              <a:rPr lang="fr-FR" sz="2800" dirty="0"/>
              <a:t>(dont 1 heure ETLV)</a:t>
            </a:r>
          </a:p>
          <a:p>
            <a:r>
              <a:rPr lang="fr-FR" sz="3200" dirty="0"/>
              <a:t>EPS</a:t>
            </a:r>
          </a:p>
          <a:p>
            <a:r>
              <a:rPr lang="fr-FR" sz="3200" dirty="0"/>
              <a:t>Mathématiques</a:t>
            </a:r>
          </a:p>
        </p:txBody>
      </p:sp>
    </p:spTree>
    <p:extLst>
      <p:ext uri="{BB962C8B-B14F-4D97-AF65-F5344CB8AC3E}">
        <p14:creationId xmlns:p14="http://schemas.microsoft.com/office/powerpoint/2010/main" val="3496044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1202568" y="541213"/>
            <a:ext cx="6802524" cy="907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cap="all" dirty="0"/>
              <a:t>Les séries technologiques</a:t>
            </a:r>
          </a:p>
          <a:p>
            <a:pPr lvl="0">
              <a:spcBef>
                <a:spcPts val="0"/>
              </a:spcBef>
            </a:pPr>
            <a:r>
              <a:rPr lang="fr-FR" sz="2400" b="1" cap="all" dirty="0">
                <a:solidFill>
                  <a:prstClr val="black"/>
                </a:solidFill>
                <a:ea typeface="+mn-ea"/>
                <a:cs typeface="+mn-cs"/>
              </a:rPr>
              <a:t>ST2S – STD2a </a:t>
            </a:r>
            <a:endParaRPr lang="fr-FR" sz="2700" b="1" cap="all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467543" y="2410430"/>
            <a:ext cx="26460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>
                <a:solidFill>
                  <a:schemeClr val="accent6">
                    <a:lumMod val="75000"/>
                  </a:schemeClr>
                </a:solidFill>
              </a:rPr>
              <a:t>ST2S  </a:t>
            </a:r>
          </a:p>
          <a:p>
            <a:pPr>
              <a:spcAft>
                <a:spcPts val="1200"/>
              </a:spcAft>
            </a:pPr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Sciences et technologies de la santé et du social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/>
              <a:t>Physique-chimie pour la santé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/>
              <a:t>Biologie et physiopathologies humaines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b="1" dirty="0"/>
              <a:t>Sciences et techniques sanitaires et sociales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357818" y="2428868"/>
            <a:ext cx="263574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3200" b="1" dirty="0">
                <a:solidFill>
                  <a:schemeClr val="accent1">
                    <a:lumMod val="75000"/>
                  </a:schemeClr>
                </a:solidFill>
              </a:rPr>
              <a:t>STD2A</a:t>
            </a:r>
          </a:p>
          <a:p>
            <a:pPr fontAlgn="ctr">
              <a:buFont typeface="Arial" pitchFamily="34" charset="0"/>
              <a:buChar char="•"/>
            </a:pPr>
            <a:r>
              <a:rPr lang="fr-FR" sz="2400" b="1" dirty="0"/>
              <a:t> </a:t>
            </a:r>
            <a:r>
              <a:rPr lang="fr-FR" sz="2000" b="1" dirty="0"/>
              <a:t>Physique-chimie</a:t>
            </a:r>
          </a:p>
          <a:p>
            <a:pPr fontAlgn="ctr"/>
            <a:r>
              <a:rPr lang="fr-FR" sz="2000" b="1" dirty="0"/>
              <a:t> </a:t>
            </a:r>
          </a:p>
          <a:p>
            <a:pPr fontAlgn="ctr">
              <a:buFont typeface="Arial" pitchFamily="34" charset="0"/>
              <a:buChar char="•"/>
            </a:pPr>
            <a:r>
              <a:rPr lang="fr-FR" sz="2000" b="1" dirty="0"/>
              <a:t>  Outils et langages numériques</a:t>
            </a:r>
          </a:p>
          <a:p>
            <a:pPr fontAlgn="ctr"/>
            <a:endParaRPr lang="fr-FR" sz="2000" b="1" dirty="0"/>
          </a:p>
          <a:p>
            <a:pPr fontAlgn="ctr">
              <a:buFont typeface="Arial" pitchFamily="34" charset="0"/>
              <a:buChar char="•"/>
            </a:pPr>
            <a:r>
              <a:rPr lang="fr-FR" sz="2000" b="1" dirty="0"/>
              <a:t>  Design et métiers d’arts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971600" y="1609636"/>
            <a:ext cx="7200800" cy="52322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Classe de première : 3 spécialités obligatoires</a:t>
            </a:r>
          </a:p>
        </p:txBody>
      </p:sp>
    </p:spTree>
    <p:extLst>
      <p:ext uri="{BB962C8B-B14F-4D97-AF65-F5344CB8AC3E}">
        <p14:creationId xmlns:p14="http://schemas.microsoft.com/office/powerpoint/2010/main" val="1993957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 txBox="1">
            <a:spLocks/>
          </p:cNvSpPr>
          <p:nvPr/>
        </p:nvSpPr>
        <p:spPr>
          <a:xfrm>
            <a:off x="1202568" y="541213"/>
            <a:ext cx="6802524" cy="907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b="1" cap="all" dirty="0"/>
              <a:t>Les séries technologiques</a:t>
            </a:r>
          </a:p>
          <a:p>
            <a:r>
              <a:rPr lang="fr-FR" sz="2400" b="1" cap="all" dirty="0"/>
              <a:t>ST2S – STD2A</a:t>
            </a:r>
            <a:endParaRPr lang="fr-FR" sz="2700" b="1" cap="all" dirty="0"/>
          </a:p>
        </p:txBody>
      </p:sp>
      <p:sp>
        <p:nvSpPr>
          <p:cNvPr id="13" name="ZoneTexte 12"/>
          <p:cNvSpPr txBox="1"/>
          <p:nvPr/>
        </p:nvSpPr>
        <p:spPr>
          <a:xfrm>
            <a:off x="1007604" y="1916832"/>
            <a:ext cx="7128792" cy="523220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/>
            </a:lvl1pPr>
          </a:lstStyle>
          <a:p>
            <a:r>
              <a:rPr lang="fr-FR" sz="2800" b="1" dirty="0"/>
              <a:t>Classe de terminale : 2 spécialités obligatoires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20665" y="2715762"/>
            <a:ext cx="264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fr-FR" sz="3200" b="1" dirty="0">
                <a:solidFill>
                  <a:srgbClr val="F79646">
                    <a:lumMod val="75000"/>
                  </a:srgbClr>
                </a:solidFill>
              </a:rPr>
              <a:t>ST2S</a:t>
            </a:r>
            <a:endParaRPr lang="fr-FR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Chimie, Biologie et physiopathologies humaines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/>
              <a:t>Sciences et techniques sanitaires et sociales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230409" y="2712666"/>
            <a:ext cx="264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200"/>
              </a:spcAft>
            </a:pPr>
            <a:endParaRPr lang="fr-FR" sz="2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5940152" y="2715762"/>
            <a:ext cx="264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1200"/>
              </a:spcAft>
            </a:pPr>
            <a:r>
              <a:rPr lang="fr-FR" sz="3200" b="1" dirty="0">
                <a:solidFill>
                  <a:srgbClr val="7030A0"/>
                </a:solidFill>
              </a:rPr>
              <a:t>ST2A</a:t>
            </a:r>
            <a:r>
              <a:rPr lang="fr-FR" sz="2800" b="1" dirty="0">
                <a:solidFill>
                  <a:srgbClr val="7030A0"/>
                </a:solidFill>
              </a:rPr>
              <a:t>  </a:t>
            </a:r>
            <a:endParaRPr lang="fr-FR" sz="1400" dirty="0"/>
          </a:p>
          <a:p>
            <a:r>
              <a:rPr lang="fr-FR" sz="2000" dirty="0"/>
              <a:t>Analyse et méthodes en design. </a:t>
            </a:r>
          </a:p>
          <a:p>
            <a:r>
              <a:rPr lang="fr-FR" sz="2000" dirty="0"/>
              <a:t>Conception et création en design et métiers d’art.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1065617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COEFFICIENTS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06640" cy="322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0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0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06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06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66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46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066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066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FRANCAIS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 MATHS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HIST-GEO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LVA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LVB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PHYSIQUE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SVT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EPS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ARTS APP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ST2S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STD2A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STMG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STI2D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STL PCL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/>
                        <a:t>STL BIO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693988"/>
            <a:ext cx="7772400" cy="1470025"/>
          </a:xfrm>
        </p:spPr>
        <p:txBody>
          <a:bodyPr>
            <a:normAutofit/>
          </a:bodyPr>
          <a:lstStyle/>
          <a:p>
            <a:r>
              <a:rPr lang="fr-FR" sz="6000" b="1" dirty="0"/>
              <a:t>LES   EPREUVES</a:t>
            </a:r>
          </a:p>
        </p:txBody>
      </p:sp>
    </p:spTree>
    <p:extLst>
      <p:ext uri="{BB962C8B-B14F-4D97-AF65-F5344CB8AC3E}">
        <p14:creationId xmlns:p14="http://schemas.microsoft.com/office/powerpoint/2010/main" val="45916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373769"/>
              </p:ext>
            </p:extLst>
          </p:nvPr>
        </p:nvGraphicFramePr>
        <p:xfrm>
          <a:off x="683568" y="332656"/>
          <a:ext cx="7776866" cy="5551808"/>
        </p:xfrm>
        <a:graphic>
          <a:graphicData uri="http://schemas.openxmlformats.org/drawingml/2006/table">
            <a:tbl>
              <a:tblPr firstRow="1" bandRow="1"/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023314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terminales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 rowSpan="3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anticipées</a:t>
                      </a:r>
                      <a:endParaRPr lang="fr-FR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première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écrit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Français oral</a:t>
                      </a: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 gridSpan="3">
                  <a:txBody>
                    <a:bodyPr/>
                    <a:lstStyle/>
                    <a:p>
                      <a:pPr algn="l" rtl="0" fontAlgn="ctr"/>
                      <a:endParaRPr lang="fr-FR" sz="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fr-F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00">
                <a:tc rowSpan="4">
                  <a:txBody>
                    <a:bodyPr/>
                    <a:lstStyle/>
                    <a:p>
                      <a:pPr algn="l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finales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6000" marR="36000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Classe de terminale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Philosophie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Epreuve orale (spécialité)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4412">
                <a:tc vMerge="1"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Epreuves de spécialité </a:t>
                      </a:r>
                    </a:p>
                  </a:txBody>
                  <a:tcPr marL="36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+ 16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34434"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fr-FR" sz="2000" b="0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fr-FR" sz="20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fr-FR" sz="20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72000" marT="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3140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882462"/>
              </p:ext>
            </p:extLst>
          </p:nvPr>
        </p:nvGraphicFramePr>
        <p:xfrm>
          <a:off x="467544" y="332656"/>
          <a:ext cx="8208912" cy="3575791"/>
        </p:xfrm>
        <a:graphic>
          <a:graphicData uri="http://schemas.openxmlformats.org/drawingml/2006/table">
            <a:tbl>
              <a:tblPr firstRow="1" bandRow="1"/>
              <a:tblGrid>
                <a:gridCol w="33577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57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78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78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978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56181"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2800" b="1" i="0" u="none" strike="noStrike" cap="all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Épreuves en contrôle continu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28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fr-FR" sz="2800" b="1" i="0" u="none" strike="noStrike" cap="all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919">
                <a:tc rowSpan="10">
                  <a:txBody>
                    <a:bodyPr/>
                    <a:lstStyle/>
                    <a:p>
                      <a:pPr algn="ctr" rtl="0" fontAlgn="ctr"/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Evaluations de première et terminale</a:t>
                      </a:r>
                      <a:b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à poids égal</a:t>
                      </a:r>
                      <a:b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(bulletins, moyenne annuelle)</a:t>
                      </a:r>
                    </a:p>
                    <a:p>
                      <a:pPr algn="l" fontAlgn="t"/>
                      <a:r>
                        <a:rPr lang="fr-F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communs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r>
                        <a:rPr lang="fr-FR" sz="14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ère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Term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Histoire-géographie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 moral et civique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Langue vivante A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Langue vivante B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Mathématiques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6118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Enseignements de spécialité (bulletin de première)</a:t>
                      </a:r>
                    </a:p>
                  </a:txBody>
                  <a:tcPr marL="72000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8 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164" marR="5164" marT="516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3976">
                <a:tc vMerge="1">
                  <a:txBody>
                    <a:bodyPr/>
                    <a:lstStyle/>
                    <a:p>
                      <a:pPr algn="l" fontAlgn="t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5164" marT="5164" marB="0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kumimoji="0" lang="fr-FR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164" marR="72000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24723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766</Words>
  <Application>Microsoft Office PowerPoint</Application>
  <PresentationFormat>Affichage à l'écran (4:3)</PresentationFormat>
  <Paragraphs>358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Thème Office</vt:lpstr>
      <vt:lpstr>Présentation PowerPoint</vt:lpstr>
      <vt:lpstr> FIN DE SECONDE 2 voies  </vt:lpstr>
      <vt:lpstr>Présentation PowerPoint</vt:lpstr>
      <vt:lpstr>Présentation PowerPoint</vt:lpstr>
      <vt:lpstr>Présentation PowerPoint</vt:lpstr>
      <vt:lpstr>COEFFICIENTS</vt:lpstr>
      <vt:lpstr>LES   EPREUVES</vt:lpstr>
      <vt:lpstr>Présentation PowerPoint</vt:lpstr>
      <vt:lpstr>Présentation PowerPoint</vt:lpstr>
      <vt:lpstr>VOIE GENERALE</vt:lpstr>
      <vt:lpstr>Présentation PowerPoint</vt:lpstr>
      <vt:lpstr>Les spécialités</vt:lpstr>
      <vt:lpstr>Présentation PowerPoint</vt:lpstr>
      <vt:lpstr>Présentation PowerPoint</vt:lpstr>
      <vt:lpstr>LES EPREUVES</vt:lpstr>
      <vt:lpstr>Présentation PowerPoint</vt:lpstr>
      <vt:lpstr>Présentation PowerPoint</vt:lpstr>
      <vt:lpstr>LES EPREUVES EN TERMINALE.</vt:lpstr>
      <vt:lpstr>EN RESUME</vt:lpstr>
    </vt:vector>
  </TitlesOfParts>
  <Company>CRIDF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 2021</dc:title>
  <dc:creator>proviseur</dc:creator>
  <cp:lastModifiedBy>Sev Sch</cp:lastModifiedBy>
  <cp:revision>4963</cp:revision>
  <cp:lastPrinted>2018-10-18T12:45:32Z</cp:lastPrinted>
  <dcterms:created xsi:type="dcterms:W3CDTF">2018-10-16T06:46:28Z</dcterms:created>
  <dcterms:modified xsi:type="dcterms:W3CDTF">2023-05-15T21:29:46Z</dcterms:modified>
</cp:coreProperties>
</file>