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6" r:id="rId4"/>
    <p:sldId id="277" r:id="rId5"/>
    <p:sldId id="278" r:id="rId6"/>
    <p:sldId id="290" r:id="rId7"/>
    <p:sldId id="289" r:id="rId8"/>
    <p:sldId id="281" r:id="rId9"/>
    <p:sldId id="274" r:id="rId10"/>
    <p:sldId id="282" r:id="rId11"/>
    <p:sldId id="258" r:id="rId12"/>
    <p:sldId id="259" r:id="rId13"/>
    <p:sldId id="260" r:id="rId14"/>
    <p:sldId id="261" r:id="rId15"/>
    <p:sldId id="262" r:id="rId16"/>
    <p:sldId id="271" r:id="rId17"/>
    <p:sldId id="284" r:id="rId18"/>
    <p:sldId id="286" r:id="rId19"/>
    <p:sldId id="266" r:id="rId20"/>
    <p:sldId id="288" r:id="rId21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FFFF99"/>
    <a:srgbClr val="008000"/>
    <a:srgbClr val="333300"/>
    <a:srgbClr val="FF9966"/>
    <a:srgbClr val="FF33CC"/>
    <a:srgbClr val="FF5050"/>
    <a:srgbClr val="CC9900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16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v Sch" userId="93912062acd0076a" providerId="LiveId" clId="{869580A3-B00A-4AB9-B20D-596E32A5F14D}"/>
    <pc:docChg chg="custSel modSld">
      <pc:chgData name="Sev Sch" userId="93912062acd0076a" providerId="LiveId" clId="{869580A3-B00A-4AB9-B20D-596E32A5F14D}" dt="2023-05-15T21:29:40.207" v="0" actId="478"/>
      <pc:docMkLst>
        <pc:docMk/>
      </pc:docMkLst>
      <pc:sldChg chg="delSp mod">
        <pc:chgData name="Sev Sch" userId="93912062acd0076a" providerId="LiveId" clId="{869580A3-B00A-4AB9-B20D-596E32A5F14D}" dt="2023-05-15T21:29:40.207" v="0" actId="478"/>
        <pc:sldMkLst>
          <pc:docMk/>
          <pc:sldMk cId="3154643715" sldId="256"/>
        </pc:sldMkLst>
        <pc:picChg chg="del">
          <ac:chgData name="Sev Sch" userId="93912062acd0076a" providerId="LiveId" clId="{869580A3-B00A-4AB9-B20D-596E32A5F14D}" dt="2023-05-15T21:29:40.207" v="0" actId="478"/>
          <ac:picMkLst>
            <pc:docMk/>
            <pc:sldMk cId="3154643715" sldId="256"/>
            <ac:picMk id="7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D0C68-59CA-46BE-8BB3-F5F015ACC0ED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87E45-A42A-456E-9A8C-B9920588766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966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68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8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51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834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474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97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23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766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253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509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16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 userDrawn="1"/>
        </p:nvSpPr>
        <p:spPr>
          <a:xfrm>
            <a:off x="432000" y="260648"/>
            <a:ext cx="8280000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/>
            </a:r>
            <a:br>
              <a:rPr lang="fr-FR"/>
            </a:br>
            <a:r>
              <a:rPr lang="fr-FR"/>
              <a:t/>
            </a:r>
            <a:br>
              <a:rPr lang="fr-FR"/>
            </a:br>
            <a:r>
              <a:rPr lang="fr-FR"/>
              <a:t/>
            </a:r>
            <a:br>
              <a:rPr lang="fr-FR"/>
            </a:br>
            <a:r>
              <a:rPr lang="fr-FR"/>
              <a:t/>
            </a:r>
            <a:br>
              <a:rPr lang="fr-FR"/>
            </a:br>
            <a:endParaRPr lang="fr-FR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9A8E5-E31E-4A8E-90D0-F8D6877681D4}" type="datetimeFigureOut">
              <a:rPr lang="fr-FR" smtClean="0"/>
              <a:pPr/>
              <a:t>03/10/2025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17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https://upload.wikimedia.org/wikipedia/fr/thumb/3/38/Logo_de_la_R%C3%A9publique_fran%C3%A7aise_%281999%29.svg/1538px-Logo_de_la_R%C3%A9publique_fran%C3%A7aise_%281999%29.sv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9220"/>
            <a:ext cx="900099" cy="71524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ous-titre 10"/>
          <p:cNvSpPr>
            <a:spLocks noGrp="1"/>
          </p:cNvSpPr>
          <p:nvPr>
            <p:ph type="subTitle" idx="1"/>
          </p:nvPr>
        </p:nvSpPr>
        <p:spPr>
          <a:xfrm>
            <a:off x="1043608" y="2348880"/>
            <a:ext cx="7056784" cy="280831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  <a:spcAft>
                <a:spcPts val="1200"/>
              </a:spcAft>
            </a:pPr>
            <a:r>
              <a:rPr lang="fr-FR" sz="6000" b="1" cap="all" dirty="0">
                <a:solidFill>
                  <a:schemeClr val="tx1"/>
                </a:solidFill>
              </a:rPr>
              <a:t>Présentation</a:t>
            </a:r>
            <a:r>
              <a:rPr lang="fr-FR" sz="6000" dirty="0">
                <a:solidFill>
                  <a:schemeClr val="tx1"/>
                </a:solidFill>
              </a:rPr>
              <a:t> </a:t>
            </a:r>
          </a:p>
          <a:p>
            <a:r>
              <a:rPr lang="fr-FR" sz="8600" dirty="0">
                <a:solidFill>
                  <a:schemeClr val="tx1"/>
                </a:solidFill>
              </a:rPr>
              <a:t>BAC </a:t>
            </a:r>
            <a:r>
              <a:rPr lang="fr-FR" sz="8600" dirty="0" smtClean="0">
                <a:solidFill>
                  <a:schemeClr val="tx1"/>
                </a:solidFill>
              </a:rPr>
              <a:t>2026</a:t>
            </a:r>
            <a:endParaRPr lang="fr-FR" sz="8600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18434" name="AutoShape 2" descr="FCPE Lycée Rive Gauche - Toulouse - Posts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643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882462"/>
              </p:ext>
            </p:extLst>
          </p:nvPr>
        </p:nvGraphicFramePr>
        <p:xfrm>
          <a:off x="467544" y="332656"/>
          <a:ext cx="8208912" cy="3575791"/>
        </p:xfrm>
        <a:graphic>
          <a:graphicData uri="http://schemas.openxmlformats.org/drawingml/2006/table">
            <a:tbl>
              <a:tblPr firstRow="1" bandRow="1"/>
              <a:tblGrid>
                <a:gridCol w="33577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577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56181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en contrôle continu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28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28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1919"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Evaluations de première et terminale</a:t>
                      </a:r>
                      <a:b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à poids égal</a:t>
                      </a:r>
                      <a:b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(bulletins, moyenne annuelle)</a:t>
                      </a:r>
                    </a:p>
                    <a:p>
                      <a:pPr algn="l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communs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ère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Histoire-géographie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moral et civique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Langue vivante A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Langue vivante B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Mathématiques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Enseignements de spécialité (bulletin de première)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3976">
                <a:tc vMerge="1">
                  <a:txBody>
                    <a:bodyPr/>
                    <a:lstStyle/>
                    <a:p>
                      <a:pPr algn="l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72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472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prstClr val="black"/>
                </a:solidFill>
              </a:rPr>
              <a:t>VOIE GENERALE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2060848"/>
            <a:ext cx="8208912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UN TRONC COMMUN</a:t>
            </a:r>
          </a:p>
          <a:p>
            <a:pPr marL="571500" indent="-5715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fr-FR" sz="4400" dirty="0" smtClean="0">
                <a:solidFill>
                  <a:prstClr val="black"/>
                </a:solidFill>
                <a:ea typeface="+mj-ea"/>
                <a:cs typeface="+mj-cs"/>
              </a:rPr>
              <a:t>11 </a:t>
            </a: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SPECIALITES PROPOSEES</a:t>
            </a:r>
          </a:p>
          <a:p>
            <a:pPr lvl="3">
              <a:spcAft>
                <a:spcPts val="1800"/>
              </a:spcAft>
            </a:pPr>
            <a:r>
              <a:rPr lang="fr-FR" sz="4400" b="1" dirty="0">
                <a:solidFill>
                  <a:prstClr val="black"/>
                </a:solidFill>
                <a:ea typeface="+mj-ea"/>
                <a:cs typeface="+mj-cs"/>
              </a:rPr>
              <a:t>3</a:t>
            </a: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 CHOIX EN PREMIERE</a:t>
            </a:r>
          </a:p>
          <a:p>
            <a:pPr lvl="3">
              <a:spcAft>
                <a:spcPts val="1800"/>
              </a:spcAft>
            </a:pPr>
            <a:r>
              <a:rPr lang="fr-FR" sz="4400" b="1" dirty="0">
                <a:solidFill>
                  <a:prstClr val="black"/>
                </a:solidFill>
                <a:ea typeface="+mj-ea"/>
                <a:cs typeface="+mj-cs"/>
              </a:rPr>
              <a:t>2</a:t>
            </a: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 CHOIX EN TERMINALE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0467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283295"/>
            <a:ext cx="82089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b="1" dirty="0">
                <a:solidFill>
                  <a:prstClr val="black"/>
                </a:solidFill>
                <a:ea typeface="+mj-ea"/>
                <a:cs typeface="+mj-cs"/>
              </a:rPr>
              <a:t>LE TRONC COMMUN</a:t>
            </a:r>
            <a:endParaRPr lang="fr-FR" b="1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416003"/>
              </p:ext>
            </p:extLst>
          </p:nvPr>
        </p:nvGraphicFramePr>
        <p:xfrm>
          <a:off x="482548" y="1235320"/>
          <a:ext cx="8229600" cy="490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87360">
                <a:tc>
                  <a:txBody>
                    <a:bodyPr/>
                    <a:lstStyle/>
                    <a:p>
                      <a:pPr algn="ctr"/>
                      <a:r>
                        <a:rPr lang="fr-FR" sz="3600" b="1" cap="all" baseline="0" dirty="0"/>
                        <a:t>Première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1" dirty="0"/>
                        <a:t>TERMINALE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FRANCAIS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 </a:t>
                      </a: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 - GEOGRAPHIE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EMC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0H30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LANGUES VIVANTES A&amp;B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EPS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ENSEIGNEMENT SCIENTIFIQUE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2H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fr-FR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PHILO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 GEO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EMC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0H30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LANGUES VIVANTES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EPS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2H</a:t>
                      </a: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ENSEIGNEMENT SCIENTIFIQUE 2H</a:t>
                      </a:r>
                      <a:endParaRPr lang="fr-FR" sz="18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0693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>
            <a:normAutofit/>
          </a:bodyPr>
          <a:lstStyle/>
          <a:p>
            <a:r>
              <a:rPr lang="fr-FR" sz="6000" b="1" cap="all" dirty="0"/>
              <a:t>Les spécialités</a:t>
            </a:r>
          </a:p>
        </p:txBody>
      </p:sp>
    </p:spTree>
    <p:extLst>
      <p:ext uri="{BB962C8B-B14F-4D97-AF65-F5344CB8AC3E}">
        <p14:creationId xmlns:p14="http://schemas.microsoft.com/office/powerpoint/2010/main" val="872945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fr-F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EN CLASSE DE PREMIERE.</a:t>
            </a:r>
          </a:p>
          <a:p>
            <a:pPr marL="0" lvl="0" indent="0" algn="ctr">
              <a:buNone/>
            </a:pPr>
            <a:r>
              <a:rPr lang="fr-F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 EN TERMINALE</a:t>
            </a:r>
            <a:endParaRPr lang="fr-FR" sz="2400" b="1" dirty="0">
              <a:solidFill>
                <a:srgbClr val="FF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HISTOIRE GEOGRAPHIE, GEOPOLITIQUE ET SCIENCES POLITIQUES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HUMANITES, LITTÉRATURE ET PHILOSOPHIE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LANGUES, LITTÉRATURE ET CULTURE ETRANGERE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MATHEMATIQUES.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SVT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PHYSIQUE-CHIMIE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SCIENCES ECONOMIQUES ET </a:t>
            </a:r>
            <a:r>
              <a:rPr lang="fr-FR" sz="2400" b="1" dirty="0" smtClean="0"/>
              <a:t>SOCIALES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 smtClean="0"/>
              <a:t>HISTOIRE DE L’ART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 smtClean="0"/>
              <a:t>ARTS PLASTIQUES</a:t>
            </a:r>
            <a:endParaRPr lang="fr-FR" sz="2400" b="1" dirty="0"/>
          </a:p>
          <a:p>
            <a:pPr marL="457200" indent="-457200">
              <a:buFont typeface="+mj-lt"/>
              <a:buAutoNum type="arabicPeriod"/>
            </a:pPr>
            <a:r>
              <a:rPr lang="fr-FR" sz="2400" b="1" dirty="0"/>
              <a:t>NUMERIQUE ET SCIENCE DE L’INFORMATIQUE</a:t>
            </a:r>
          </a:p>
          <a:p>
            <a:pPr>
              <a:buNone/>
            </a:pPr>
            <a:r>
              <a:rPr lang="fr-FR" sz="2400" b="1" dirty="0" smtClean="0">
                <a:ea typeface="Verdana" panose="020B0604030504040204" pitchFamily="34" charset="0"/>
                <a:cs typeface="Arial" panose="020B0604020202020204" pitchFamily="34" charset="0"/>
              </a:rPr>
              <a:t>11.  </a:t>
            </a:r>
            <a:r>
              <a:rPr lang="fr-FR" sz="2400" b="1" dirty="0">
                <a:ea typeface="Verdana" panose="020B0604030504040204" pitchFamily="34" charset="0"/>
                <a:cs typeface="Arial" panose="020B0604020202020204" pitchFamily="34" charset="0"/>
              </a:rPr>
              <a:t>EDUCATION PHYSIQUE, PRATIQUE ET CULTURES SPORTIVES</a:t>
            </a:r>
          </a:p>
          <a:p>
            <a:pPr marL="457200" indent="-457200">
              <a:buNone/>
            </a:pPr>
            <a:endParaRPr lang="fr-FR" sz="2400" b="1" dirty="0"/>
          </a:p>
          <a:p>
            <a:pPr marL="457200" indent="-457200">
              <a:buFont typeface="+mj-lt"/>
              <a:buAutoNum type="arabicPeriod"/>
            </a:pPr>
            <a:endParaRPr lang="fr-FR" sz="2400" b="1" dirty="0"/>
          </a:p>
          <a:p>
            <a:pPr marL="457200" lvl="0" indent="-457200">
              <a:buFont typeface="+mj-lt"/>
              <a:buAutoNum type="arabicPeriod"/>
            </a:pPr>
            <a:endParaRPr lang="fr-FR" sz="24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0643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/>
          <p:cNvCxnSpPr/>
          <p:nvPr/>
        </p:nvCxnSpPr>
        <p:spPr>
          <a:xfrm flipH="1">
            <a:off x="4541128" y="2636912"/>
            <a:ext cx="30872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39552" y="327435"/>
            <a:ext cx="8136904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fr-FR" sz="4000" b="1" dirty="0">
                <a:ea typeface="+mj-ea"/>
                <a:cs typeface="+mj-cs"/>
              </a:rPr>
              <a:t>LES ENSEIGNEMENTS OPTIONNELS</a:t>
            </a:r>
            <a:endParaRPr lang="fr-FR" sz="800" b="1" dirty="0">
              <a:ea typeface="+mj-ea"/>
              <a:cs typeface="+mj-cs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fr-FR" sz="3200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  <a:t>UNE OPTION EN PREMIERE</a:t>
            </a:r>
            <a:br>
              <a:rPr lang="fr-FR" sz="3200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</a:br>
            <a:r>
              <a:rPr lang="fr-FR" sz="3200" b="1" dirty="0">
                <a:solidFill>
                  <a:srgbClr val="C00000"/>
                </a:solidFill>
                <a:ea typeface="+mj-ea"/>
                <a:cs typeface="+mj-cs"/>
              </a:rPr>
              <a:t>DEUX OPTIONS EN TERMINALE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2481501"/>
              </p:ext>
            </p:extLst>
          </p:nvPr>
        </p:nvGraphicFramePr>
        <p:xfrm>
          <a:off x="468313" y="2708275"/>
          <a:ext cx="8218488" cy="2499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92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092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fr-FR" sz="2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PREMIERE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FR" sz="2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TERMINALE</a:t>
                      </a:r>
                      <a:endParaRPr kumimoji="0" lang="fr-FR" sz="2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fr-FR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Cinéma audio visuel </a:t>
                      </a:r>
                      <a:r>
                        <a:rPr kumimoji="0" lang="fr-FR" sz="19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fr-FR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Section </a:t>
                      </a:r>
                      <a:r>
                        <a:rPr kumimoji="0" lang="fr-FR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européenne</a:t>
                      </a:r>
                      <a:endParaRPr lang="fr-FR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MATHEMATIQUES EXPERTES</a:t>
                      </a:r>
                    </a:p>
                    <a:p>
                      <a:pPr algn="ctr"/>
                      <a:r>
                        <a:rPr kumimoji="0" lang="fr-FR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 spécialité mathématiques choisie en première et terminale</a:t>
                      </a:r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kumimoji="0" lang="fr-FR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MATHEMATIQUES COMPLEMENTAIRES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FR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DROIT ET GRANDS ENJEUX DU MONDE CONTEMPORAIN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3625268" y="5805264"/>
            <a:ext cx="18317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fr-FR" sz="3200" b="1" i="1" u="sng" dirty="0">
                <a:solidFill>
                  <a:srgbClr val="FF0000"/>
                </a:solidFill>
              </a:rPr>
              <a:t>3 HEURES</a:t>
            </a:r>
            <a:endParaRPr lang="fr-FR" sz="3200" i="1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35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7344816" cy="177775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/>
          </a:bodyPr>
          <a:lstStyle/>
          <a:p>
            <a:r>
              <a:rPr lang="fr-FR" sz="6000" b="1" dirty="0"/>
              <a:t>LES EPREUVES</a:t>
            </a:r>
          </a:p>
        </p:txBody>
      </p:sp>
    </p:spTree>
    <p:extLst>
      <p:ext uri="{BB962C8B-B14F-4D97-AF65-F5344CB8AC3E}">
        <p14:creationId xmlns:p14="http://schemas.microsoft.com/office/powerpoint/2010/main" val="1587259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165349"/>
              </p:ext>
            </p:extLst>
          </p:nvPr>
        </p:nvGraphicFramePr>
        <p:xfrm>
          <a:off x="683568" y="332656"/>
          <a:ext cx="7776866" cy="5815520"/>
        </p:xfrm>
        <a:graphic>
          <a:graphicData uri="http://schemas.openxmlformats.org/drawingml/2006/table">
            <a:tbl>
              <a:tblPr firstRow="1" bandRow="1"/>
              <a:tblGrid>
                <a:gridCol w="35283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4"/>
              </a:tblGrid>
              <a:tr h="1023314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terminales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anticipées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première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écrit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oral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2000">
                <a:tc gridSpan="3">
                  <a:txBody>
                    <a:bodyPr/>
                    <a:lstStyle/>
                    <a:p>
                      <a:pPr algn="l" rtl="0" fontAlgn="ctr"/>
                      <a:endParaRPr lang="fr-FR" sz="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0000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finales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terminale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Philosophie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Grand</a:t>
                      </a:r>
                      <a:r>
                        <a:rPr lang="fr-FR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oral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  <a:p>
                      <a:pPr algn="ctr" rtl="0" fontAlgn="ctr"/>
                      <a:r>
                        <a:rPr lang="fr-F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(passe</a:t>
                      </a:r>
                      <a:r>
                        <a:rPr lang="fr-FR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à 8 session 2027)</a:t>
                      </a:r>
                      <a:endParaRPr lang="fr-FR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Epreuves de spécialité 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+ 16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34434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2000" b="0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fr-FR" sz="20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fr-FR" sz="20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46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324149"/>
              </p:ext>
            </p:extLst>
          </p:nvPr>
        </p:nvGraphicFramePr>
        <p:xfrm>
          <a:off x="428596" y="285729"/>
          <a:ext cx="8215371" cy="6486522"/>
        </p:xfrm>
        <a:graphic>
          <a:graphicData uri="http://schemas.openxmlformats.org/drawingml/2006/table">
            <a:tbl>
              <a:tblPr firstRow="1" bandRow="1"/>
              <a:tblGrid>
                <a:gridCol w="33603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603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981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981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819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62176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en contrôle continu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28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8950"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Evaluations de première et terminale</a:t>
                      </a:r>
                      <a:b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(bulletins)</a:t>
                      </a:r>
                    </a:p>
                    <a:p>
                      <a:pPr algn="l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communs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1ERE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TERM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Français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Enseignement scientifique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Histoire-géographie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Langues vivantes A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et B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moral et civique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Spécialité 1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ère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59206">
                <a:tc rowSpan="6"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LES  OPTIONS:</a:t>
                      </a:r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r>
                        <a:rPr lang="fr-FR" b="1" dirty="0"/>
                        <a:t>4 OPTIONS MAXIMUM.</a:t>
                      </a:r>
                    </a:p>
                    <a:p>
                      <a:pPr algn="ctr"/>
                      <a:r>
                        <a:rPr lang="fr-FR" b="1" dirty="0"/>
                        <a:t>Suivi</a:t>
                      </a:r>
                      <a:r>
                        <a:rPr lang="fr-FR" b="1" baseline="0" dirty="0"/>
                        <a:t> 1 an, coefficient 2.</a:t>
                      </a:r>
                    </a:p>
                    <a:p>
                      <a:pPr algn="ctr"/>
                      <a:r>
                        <a:rPr lang="fr-FR" b="1" baseline="0" dirty="0"/>
                        <a:t>Suivi 2 ans, coefficient 4.</a:t>
                      </a:r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52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cinéma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652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652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44122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7298">
                <a:tc vMerge="1"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72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879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fr-FR" sz="3200" dirty="0"/>
              <a:t>LES EPREUVES EN TERMINALE.</a:t>
            </a:r>
          </a:p>
        </p:txBody>
      </p:sp>
      <p:graphicFrame>
        <p:nvGraphicFramePr>
          <p:cNvPr id="10" name="Espace réservé du contenu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8819560"/>
              </p:ext>
            </p:extLst>
          </p:nvPr>
        </p:nvGraphicFramePr>
        <p:xfrm>
          <a:off x="395536" y="260647"/>
          <a:ext cx="8352928" cy="6976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rgbClr val="005024"/>
                          </a:solidFill>
                        </a:rPr>
                        <a:t>PHILOSOPHIE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5024"/>
                          </a:solidFill>
                        </a:rPr>
                        <a:t>COEF 8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5024"/>
                          </a:solidFill>
                        </a:rPr>
                        <a:t>ECRIT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5024"/>
                          </a:solidFill>
                        </a:rPr>
                        <a:t>4 H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0160">
                <a:tc>
                  <a:txBody>
                    <a:bodyPr/>
                    <a:lstStyle/>
                    <a:p>
                      <a:pPr algn="ctr"/>
                      <a:r>
                        <a:rPr lang="fr-FR" sz="1600" b="1">
                          <a:solidFill>
                            <a:srgbClr val="005024"/>
                          </a:solidFill>
                        </a:rPr>
                        <a:t> GRAND</a:t>
                      </a:r>
                      <a:r>
                        <a:rPr lang="fr-FR" sz="1600" b="1" baseline="0">
                          <a:solidFill>
                            <a:srgbClr val="005024"/>
                          </a:solidFill>
                        </a:rPr>
                        <a:t> </a:t>
                      </a:r>
                      <a:r>
                        <a:rPr lang="fr-FR" sz="1600" b="1">
                          <a:solidFill>
                            <a:srgbClr val="005024"/>
                          </a:solidFill>
                        </a:rPr>
                        <a:t>ORAL DE TERMINALE</a:t>
                      </a:r>
                      <a:endParaRPr lang="fr-FR" sz="1600" b="1" dirty="0">
                        <a:solidFill>
                          <a:srgbClr val="00502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005024"/>
                          </a:solidFill>
                        </a:rPr>
                        <a:t>COEF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>
                          <a:solidFill>
                            <a:srgbClr val="005024"/>
                          </a:solidFill>
                        </a:rPr>
                        <a:t>ORAL</a:t>
                      </a:r>
                      <a:endParaRPr lang="fr-FR" b="1" dirty="0">
                        <a:solidFill>
                          <a:srgbClr val="00502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005024"/>
                          </a:solidFill>
                        </a:rPr>
                        <a:t>20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16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</a:rPr>
                        <a:t>SPECIALITES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FF0000"/>
                          </a:solidFill>
                        </a:rPr>
                        <a:t>2 EPREUVES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ORAL 30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9526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ECRIT 3H30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ORAL 30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62016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HISTOIRE-GEOGRAPHIE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016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LANGUES LITTÉRATURE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ECRIT 3H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ORAL 20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016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LITTERATURE</a:t>
                      </a:r>
                      <a:r>
                        <a:rPr lang="fr-FR" sz="1600" baseline="0" dirty="0"/>
                        <a:t> ET PHILO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PHYSIQUE-CHIMIE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PRATIQUE 1H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SVT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PRATIQUE 1H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MATHEMATIQUES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baseline="0" dirty="0"/>
                        <a:t>INFORMATIQUE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PRATIQUE</a:t>
                      </a:r>
                      <a:r>
                        <a:rPr lang="fr-FR" baseline="0" dirty="0"/>
                        <a:t> 1H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457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2000" y="2780928"/>
            <a:ext cx="8280000" cy="2376264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FR" dirty="0"/>
              <a:t>  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b="1" u="sng" dirty="0"/>
              <a:t>DECISION DU CONSEIL DE CLASSE</a:t>
            </a:r>
          </a:p>
        </p:txBody>
      </p:sp>
      <p:sp>
        <p:nvSpPr>
          <p:cNvPr id="4" name="Sous-titre 2"/>
          <p:cNvSpPr>
            <a:spLocks noGrp="1"/>
          </p:cNvSpPr>
          <p:nvPr>
            <p:ph type="title"/>
          </p:nvPr>
        </p:nvSpPr>
        <p:spPr>
          <a:xfrm>
            <a:off x="432000" y="548680"/>
            <a:ext cx="8280000" cy="1368152"/>
          </a:xfrm>
          <a:solidFill>
            <a:schemeClr val="tx2">
              <a:lumMod val="20000"/>
              <a:lumOff val="80000"/>
            </a:schemeClr>
          </a:solidFill>
        </p:spPr>
        <p:txBody>
          <a:bodyPr tIns="288000">
            <a:no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/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FIN DE SECONDE</a:t>
            </a:r>
            <a:r>
              <a:rPr lang="fr-FR" sz="6600" dirty="0">
                <a:solidFill>
                  <a:schemeClr val="tx1"/>
                </a:solidFill>
              </a:rPr>
              <a:t/>
            </a:r>
            <a:br>
              <a:rPr lang="fr-FR" sz="6600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2 voies</a:t>
            </a:r>
            <a:br>
              <a:rPr lang="fr-FR" dirty="0">
                <a:solidFill>
                  <a:schemeClr val="tx1"/>
                </a:solidFill>
              </a:rPr>
            </a:br>
            <a:endParaRPr lang="fr-FR" dirty="0">
              <a:solidFill>
                <a:schemeClr val="tx1"/>
              </a:solidFill>
            </a:endParaRPr>
          </a:p>
          <a:p>
            <a:endParaRPr lang="fr-FR" sz="900" dirty="0">
              <a:solidFill>
                <a:schemeClr val="tx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4788024" y="1916832"/>
            <a:ext cx="1368152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2915816" y="1916832"/>
            <a:ext cx="1308478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270666"/>
              </p:ext>
            </p:extLst>
          </p:nvPr>
        </p:nvGraphicFramePr>
        <p:xfrm>
          <a:off x="467544" y="2780928"/>
          <a:ext cx="820891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VOIE GENERALE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VOIE TECHNOLOGIQUE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410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fr-FR" dirty="0"/>
              <a:t>EN </a:t>
            </a:r>
            <a:r>
              <a:rPr lang="fr-FR" dirty="0" smtClean="0"/>
              <a:t>RESUME session 2026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67544" y="1116490"/>
            <a:ext cx="8208912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fr-FR" sz="2800" b="1" dirty="0">
                <a:solidFill>
                  <a:srgbClr val="FF0000"/>
                </a:solidFill>
              </a:rPr>
              <a:t>CONTROLE TERMINAL</a:t>
            </a:r>
            <a:endParaRPr lang="fr-FR" sz="2400" b="1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Français Coefficient  10                            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Philosophie: Coefficient 8                                                  60%   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SPECIALITES: Coefficient 32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Grand Oral: Coefficient 10</a:t>
            </a:r>
          </a:p>
          <a:p>
            <a:pPr lvl="0">
              <a:spcBef>
                <a:spcPct val="20000"/>
              </a:spcBef>
            </a:pPr>
            <a:r>
              <a:rPr lang="fr-FR" sz="2800" b="1" dirty="0">
                <a:solidFill>
                  <a:srgbClr val="FF0000"/>
                </a:solidFill>
              </a:rPr>
              <a:t>CONTROLE CONTINU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Histoire+ </a:t>
            </a:r>
            <a:r>
              <a:rPr lang="fr-FR" sz="2400" dirty="0" err="1">
                <a:solidFill>
                  <a:prstClr val="black"/>
                </a:solidFill>
              </a:rPr>
              <a:t>Emc</a:t>
            </a:r>
            <a:r>
              <a:rPr lang="fr-FR" sz="2400">
                <a:solidFill>
                  <a:prstClr val="black"/>
                </a:solidFill>
              </a:rPr>
              <a:t>: Coefficient 8                                       </a:t>
            </a: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LV1: Coefficient 6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LV2: Coefficient 6                                                            40%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Sciences: Coefficient 6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EPS: Coefficient 6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Spécialité première: Coefficient 8</a:t>
            </a:r>
          </a:p>
        </p:txBody>
      </p:sp>
      <p:sp>
        <p:nvSpPr>
          <p:cNvPr id="4" name="Accolade ouvrante 3"/>
          <p:cNvSpPr/>
          <p:nvPr/>
        </p:nvSpPr>
        <p:spPr>
          <a:xfrm flipH="1">
            <a:off x="5519536" y="1700808"/>
            <a:ext cx="636640" cy="1584176"/>
          </a:xfrm>
          <a:prstGeom prst="leftBrace">
            <a:avLst>
              <a:gd name="adj1" fmla="val 1343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Accolade ouvrante 4"/>
          <p:cNvSpPr/>
          <p:nvPr/>
        </p:nvSpPr>
        <p:spPr>
          <a:xfrm flipH="1">
            <a:off x="5508104" y="4084530"/>
            <a:ext cx="636640" cy="2296798"/>
          </a:xfrm>
          <a:prstGeom prst="leftBrace">
            <a:avLst>
              <a:gd name="adj1" fmla="val 0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589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1202568" y="541213"/>
            <a:ext cx="6802524" cy="907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</a:p>
          <a:p>
            <a:r>
              <a:rPr lang="fr-FR" sz="2400" b="1" cap="all" dirty="0"/>
              <a:t> - ST2S- StD2a</a:t>
            </a:r>
            <a:endParaRPr lang="fr-FR" sz="2700" b="1" cap="all" dirty="0"/>
          </a:p>
        </p:txBody>
      </p:sp>
      <p:sp>
        <p:nvSpPr>
          <p:cNvPr id="9" name="ZoneTexte 8"/>
          <p:cNvSpPr txBox="1"/>
          <p:nvPr/>
        </p:nvSpPr>
        <p:spPr>
          <a:xfrm>
            <a:off x="935596" y="1579433"/>
            <a:ext cx="7344816" cy="424731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3600" b="1" dirty="0"/>
              <a:t>Les Enseignements Communs</a:t>
            </a:r>
            <a:endParaRPr lang="fr-FR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3200" dirty="0"/>
              <a:t>Français (premières)</a:t>
            </a:r>
          </a:p>
          <a:p>
            <a:r>
              <a:rPr lang="fr-FR" sz="3200" dirty="0"/>
              <a:t>Philosophie (terminales)</a:t>
            </a:r>
          </a:p>
          <a:p>
            <a:r>
              <a:rPr lang="fr-FR" sz="3200" dirty="0"/>
              <a:t>Histoire-géographie</a:t>
            </a:r>
          </a:p>
          <a:p>
            <a:r>
              <a:rPr lang="fr-FR" sz="3200" dirty="0"/>
              <a:t>Enseignement moral et civique</a:t>
            </a:r>
          </a:p>
          <a:p>
            <a:r>
              <a:rPr lang="fr-FR" sz="3200" dirty="0"/>
              <a:t>Langues vivantes A et B </a:t>
            </a:r>
            <a:r>
              <a:rPr lang="fr-FR" sz="2800" dirty="0"/>
              <a:t>(dont 1 heure ETLV)</a:t>
            </a:r>
          </a:p>
          <a:p>
            <a:r>
              <a:rPr lang="fr-FR" sz="3200" dirty="0"/>
              <a:t>EPS</a:t>
            </a:r>
          </a:p>
          <a:p>
            <a:r>
              <a:rPr lang="fr-FR" sz="3200" dirty="0"/>
              <a:t>Mathématiques</a:t>
            </a:r>
          </a:p>
        </p:txBody>
      </p:sp>
    </p:spTree>
    <p:extLst>
      <p:ext uri="{BB962C8B-B14F-4D97-AF65-F5344CB8AC3E}">
        <p14:creationId xmlns:p14="http://schemas.microsoft.com/office/powerpoint/2010/main" val="3496044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1202568" y="541213"/>
            <a:ext cx="6802524" cy="907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</a:p>
          <a:p>
            <a:pPr lvl="0">
              <a:spcBef>
                <a:spcPts val="0"/>
              </a:spcBef>
            </a:pPr>
            <a:r>
              <a:rPr lang="fr-FR" sz="2400" b="1" cap="all" dirty="0">
                <a:solidFill>
                  <a:prstClr val="black"/>
                </a:solidFill>
                <a:ea typeface="+mn-ea"/>
                <a:cs typeface="+mn-cs"/>
              </a:rPr>
              <a:t>ST2S – STD2a </a:t>
            </a:r>
            <a:endParaRPr lang="fr-FR" sz="2700" b="1" cap="all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7543" y="2410430"/>
            <a:ext cx="26460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ST2S  </a:t>
            </a:r>
          </a:p>
          <a:p>
            <a:pPr>
              <a:spcAft>
                <a:spcPts val="1200"/>
              </a:spcAft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Sciences et technologies de la santé et du social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/>
              <a:t>Physique-chimie pour la santé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/>
              <a:t>Biologie et physiopathologies humaines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/>
              <a:t>Sciences et techniques sanitaires et sociales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357818" y="2428868"/>
            <a:ext cx="263574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3200" b="1" dirty="0">
                <a:solidFill>
                  <a:schemeClr val="accent1">
                    <a:lumMod val="75000"/>
                  </a:schemeClr>
                </a:solidFill>
              </a:rPr>
              <a:t>STD2A</a:t>
            </a:r>
          </a:p>
          <a:p>
            <a:pPr fontAlgn="ctr">
              <a:buFont typeface="Arial" pitchFamily="34" charset="0"/>
              <a:buChar char="•"/>
            </a:pPr>
            <a:r>
              <a:rPr lang="fr-FR" sz="2400" b="1" dirty="0"/>
              <a:t> </a:t>
            </a:r>
            <a:r>
              <a:rPr lang="fr-FR" sz="2000" b="1" dirty="0"/>
              <a:t>Physique-chimie</a:t>
            </a:r>
          </a:p>
          <a:p>
            <a:pPr fontAlgn="ctr"/>
            <a:r>
              <a:rPr lang="fr-FR" sz="2000" b="1" dirty="0"/>
              <a:t> </a:t>
            </a:r>
          </a:p>
          <a:p>
            <a:pPr fontAlgn="ctr">
              <a:buFont typeface="Arial" pitchFamily="34" charset="0"/>
              <a:buChar char="•"/>
            </a:pPr>
            <a:r>
              <a:rPr lang="fr-FR" sz="2000" b="1" dirty="0"/>
              <a:t>  Outils et langages numériques</a:t>
            </a:r>
          </a:p>
          <a:p>
            <a:pPr fontAlgn="ctr"/>
            <a:endParaRPr lang="fr-FR" sz="2000" b="1" dirty="0"/>
          </a:p>
          <a:p>
            <a:pPr fontAlgn="ctr">
              <a:buFont typeface="Arial" pitchFamily="34" charset="0"/>
              <a:buChar char="•"/>
            </a:pPr>
            <a:r>
              <a:rPr lang="fr-FR" sz="2000" b="1" dirty="0"/>
              <a:t>  Design et métiers d’arts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971600" y="1609636"/>
            <a:ext cx="7200800" cy="52322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Classe de première : 3 spécialités obligatoires</a:t>
            </a:r>
          </a:p>
        </p:txBody>
      </p:sp>
    </p:spTree>
    <p:extLst>
      <p:ext uri="{BB962C8B-B14F-4D97-AF65-F5344CB8AC3E}">
        <p14:creationId xmlns:p14="http://schemas.microsoft.com/office/powerpoint/2010/main" val="1993957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1202568" y="541213"/>
            <a:ext cx="6802524" cy="907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</a:p>
          <a:p>
            <a:r>
              <a:rPr lang="fr-FR" sz="2400" b="1" cap="all" dirty="0"/>
              <a:t>ST2S – STD2A</a:t>
            </a:r>
            <a:endParaRPr lang="fr-FR" sz="2700" b="1" cap="all" dirty="0"/>
          </a:p>
        </p:txBody>
      </p:sp>
      <p:sp>
        <p:nvSpPr>
          <p:cNvPr id="13" name="ZoneTexte 12"/>
          <p:cNvSpPr txBox="1"/>
          <p:nvPr/>
        </p:nvSpPr>
        <p:spPr>
          <a:xfrm>
            <a:off x="1007604" y="1916832"/>
            <a:ext cx="7128792" cy="52322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r>
              <a:rPr lang="fr-FR" sz="2800" b="1" dirty="0"/>
              <a:t>Classe de terminale : 2 spécialités obligatoires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20665" y="2715762"/>
            <a:ext cx="264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3200" b="1" dirty="0">
                <a:solidFill>
                  <a:srgbClr val="F79646">
                    <a:lumMod val="75000"/>
                  </a:srgbClr>
                </a:solidFill>
              </a:rPr>
              <a:t>ST2S</a:t>
            </a: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Chimie, Biologie et physiopathologies humaines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Sciences et techniques sanitaires et sociales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230409" y="2712666"/>
            <a:ext cx="264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200"/>
              </a:spcAft>
            </a:pPr>
            <a:endParaRPr lang="fr-FR" sz="2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5940152" y="2715762"/>
            <a:ext cx="264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200"/>
              </a:spcAft>
            </a:pPr>
            <a:r>
              <a:rPr lang="fr-FR" sz="3200" b="1" dirty="0">
                <a:solidFill>
                  <a:srgbClr val="7030A0"/>
                </a:solidFill>
              </a:rPr>
              <a:t>ST2A</a:t>
            </a:r>
            <a:r>
              <a:rPr lang="fr-FR" sz="2800" b="1" dirty="0">
                <a:solidFill>
                  <a:srgbClr val="7030A0"/>
                </a:solidFill>
              </a:rPr>
              <a:t>  </a:t>
            </a:r>
            <a:endParaRPr lang="fr-FR" sz="1400" dirty="0"/>
          </a:p>
          <a:p>
            <a:r>
              <a:rPr lang="fr-FR" sz="2000" dirty="0"/>
              <a:t>Analyse et méthodes en design. </a:t>
            </a:r>
          </a:p>
          <a:p>
            <a:r>
              <a:rPr lang="fr-FR" sz="2000" dirty="0"/>
              <a:t>Conception et création en design et métiers d’art.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065617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LES AUTRES SERIES TECHNOLOGIQUES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STMG (sciences et technologies du marketing et de la gestion)</a:t>
            </a:r>
          </a:p>
          <a:p>
            <a:r>
              <a:rPr lang="fr-FR" dirty="0" smtClean="0"/>
              <a:t>STL (sciences  et technologies de laboratoire) soit spécialité physiques chimie PCL soit spécialité biologie BIO</a:t>
            </a:r>
          </a:p>
          <a:p>
            <a:r>
              <a:rPr lang="fr-FR" dirty="0" smtClean="0"/>
              <a:t>STI2D (sciences et technologies industrielles et développement durable)</a:t>
            </a:r>
          </a:p>
          <a:p>
            <a:r>
              <a:rPr lang="fr-FR" dirty="0" smtClean="0"/>
              <a:t>STAV (sciences et technologies de l’agronomie et du vivant en lycée d’enseignement agricole uniquement)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2881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COEFFICIENTS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376563"/>
              </p:ext>
            </p:extLst>
          </p:nvPr>
        </p:nvGraphicFramePr>
        <p:xfrm>
          <a:off x="457200" y="1600200"/>
          <a:ext cx="7406641" cy="386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33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33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33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33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33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8790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5876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7333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73331"/>
                <a:gridCol w="67333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FRANCAIS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 MATHS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HIST-GEO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PHYSIQUE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SVT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STAV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ARTS APP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ST2S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STD2A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STI2D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STL PCL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STL 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STAV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8+8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/>
          </a:bodyPr>
          <a:lstStyle/>
          <a:p>
            <a:r>
              <a:rPr lang="fr-FR" sz="6000" b="1" dirty="0"/>
              <a:t>LES   EPREUVES</a:t>
            </a:r>
          </a:p>
        </p:txBody>
      </p:sp>
    </p:spTree>
    <p:extLst>
      <p:ext uri="{BB962C8B-B14F-4D97-AF65-F5344CB8AC3E}">
        <p14:creationId xmlns:p14="http://schemas.microsoft.com/office/powerpoint/2010/main" val="45916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633619"/>
              </p:ext>
            </p:extLst>
          </p:nvPr>
        </p:nvGraphicFramePr>
        <p:xfrm>
          <a:off x="683568" y="332656"/>
          <a:ext cx="7776866" cy="6379932"/>
        </p:xfrm>
        <a:graphic>
          <a:graphicData uri="http://schemas.openxmlformats.org/drawingml/2006/table">
            <a:tbl>
              <a:tblPr firstRow="1" bandRow="1"/>
              <a:tblGrid>
                <a:gridCol w="35283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23314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terminales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anticipées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première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écrit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oral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4412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SESSION 2026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 de mathématiques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enseignement commun (élèves n’ayant pas choisi l’EDS maths)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000">
                <a:tc gridSpan="3">
                  <a:txBody>
                    <a:bodyPr/>
                    <a:lstStyle/>
                    <a:p>
                      <a:pPr algn="l" rtl="0" fontAlgn="ctr"/>
                      <a:endParaRPr lang="fr-FR" sz="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0000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finales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terminale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Philosophie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 orale (spécialité)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Epreuves de spécialité 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+ 16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34434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2000" b="0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fr-FR" sz="20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fr-FR" sz="20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31409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787</Words>
  <Application>Microsoft Office PowerPoint</Application>
  <PresentationFormat>Affichage à l'écran (4:3)</PresentationFormat>
  <Paragraphs>379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Calibri</vt:lpstr>
      <vt:lpstr>Verdana</vt:lpstr>
      <vt:lpstr>Wingdings</vt:lpstr>
      <vt:lpstr>Thème Office</vt:lpstr>
      <vt:lpstr>Présentation PowerPoint</vt:lpstr>
      <vt:lpstr> FIN DE SECONDE 2 voies  </vt:lpstr>
      <vt:lpstr>Présentation PowerPoint</vt:lpstr>
      <vt:lpstr>Présentation PowerPoint</vt:lpstr>
      <vt:lpstr>Présentation PowerPoint</vt:lpstr>
      <vt:lpstr>LES AUTRES SERIES TECHNOLOGIQUES</vt:lpstr>
      <vt:lpstr>COEFFICIENTS</vt:lpstr>
      <vt:lpstr>LES   EPREUVES</vt:lpstr>
      <vt:lpstr>Présentation PowerPoint</vt:lpstr>
      <vt:lpstr>Présentation PowerPoint</vt:lpstr>
      <vt:lpstr>VOIE GENERALE</vt:lpstr>
      <vt:lpstr>Présentation PowerPoint</vt:lpstr>
      <vt:lpstr>Les spécialités</vt:lpstr>
      <vt:lpstr>Présentation PowerPoint</vt:lpstr>
      <vt:lpstr>Présentation PowerPoint</vt:lpstr>
      <vt:lpstr>LES EPREUVES</vt:lpstr>
      <vt:lpstr>Présentation PowerPoint</vt:lpstr>
      <vt:lpstr>Présentation PowerPoint</vt:lpstr>
      <vt:lpstr>LES EPREUVES EN TERMINALE.</vt:lpstr>
      <vt:lpstr>EN RESUME session 2026</vt:lpstr>
    </vt:vector>
  </TitlesOfParts>
  <Company>CRIDF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 2021</dc:title>
  <dc:creator>proviseur</dc:creator>
  <cp:lastModifiedBy>direction</cp:lastModifiedBy>
  <cp:revision>4970</cp:revision>
  <cp:lastPrinted>2018-10-18T12:45:32Z</cp:lastPrinted>
  <dcterms:created xsi:type="dcterms:W3CDTF">2018-10-16T06:46:28Z</dcterms:created>
  <dcterms:modified xsi:type="dcterms:W3CDTF">2025-10-03T10:28:28Z</dcterms:modified>
</cp:coreProperties>
</file>